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29" r:id="rId2"/>
    <p:sldId id="446" r:id="rId3"/>
    <p:sldId id="445" r:id="rId4"/>
    <p:sldId id="447" r:id="rId5"/>
  </p:sldIdLst>
  <p:sldSz cx="9144000" cy="5715000" type="screen16x10"/>
  <p:notesSz cx="6669088" cy="9926638"/>
  <p:defaultTextStyle>
    <a:defPPr>
      <a:defRPr lang="ru-RU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880" userDrawn="1">
          <p15:clr>
            <a:srgbClr val="A4A3A4"/>
          </p15:clr>
        </p15:guide>
        <p15:guide id="3" orient="horz" pos="28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8000"/>
    <a:srgbClr val="FFFF99"/>
    <a:srgbClr val="0000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95" autoAdjust="0"/>
    <p:restoredTop sz="99174" autoAdjust="0"/>
  </p:normalViewPr>
  <p:slideViewPr>
    <p:cSldViewPr snapToGrid="0">
      <p:cViewPr>
        <p:scale>
          <a:sx n="75" d="100"/>
          <a:sy n="75" d="100"/>
        </p:scale>
        <p:origin x="-984" y="-1098"/>
      </p:cViewPr>
      <p:guideLst>
        <p:guide orient="horz" pos="286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196" y="-114"/>
      </p:cViewPr>
      <p:guideLst>
        <p:guide orient="horz" pos="3126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обращений, поступивших в администрацию городского округа город Елец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rgbClr val="FF33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5817924374285749"/>
                  <c:y val="3.7897109928298117E-2"/>
                </c:manualLayout>
              </c:layout>
              <c:showVal val="1"/>
            </c:dLbl>
            <c:dLbl>
              <c:idx val="1"/>
              <c:layout>
                <c:manualLayout>
                  <c:x val="0.10767176531163281"/>
                  <c:y val="-0.22118946025601549"/>
                </c:manualLayout>
              </c:layout>
              <c:showVal val="1"/>
            </c:dLbl>
            <c:dLbl>
              <c:idx val="2"/>
              <c:layout>
                <c:manualLayout>
                  <c:x val="0.11243334714739604"/>
                  <c:y val="0.12016143931729206"/>
                </c:manualLayout>
              </c:layout>
              <c:showVal val="1"/>
            </c:dLbl>
            <c:dLbl>
              <c:idx val="3"/>
              <c:layout>
                <c:manualLayout>
                  <c:x val="2.7451242637732524E-2"/>
                  <c:y val="8.0387982228478427E-2"/>
                </c:manualLayout>
              </c:layout>
              <c:showVal val="1"/>
            </c:dLbl>
            <c:dLbl>
              <c:idx val="4"/>
              <c:layout>
                <c:manualLayout>
                  <c:x val="9.2817943211644088E-3"/>
                  <c:y val="4.9813047112127846E-3"/>
                </c:manualLayout>
              </c:layout>
              <c:showVal val="1"/>
            </c:dLbl>
            <c:dLbl>
              <c:idx val="5"/>
              <c:layout>
                <c:manualLayout>
                  <c:x val="1.4249331273782183E-2"/>
                  <c:y val="9.2845203008841796E-3"/>
                </c:manualLayout>
              </c:layout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Архитектура и градостроительство</c:v>
                </c:pt>
                <c:pt idx="1">
                  <c:v>Жилье и имущественные отношения</c:v>
                </c:pt>
                <c:pt idx="2">
                  <c:v>Коммунальное хозяйство</c:v>
                </c:pt>
                <c:pt idx="3">
                  <c:v>Социальная защита</c:v>
                </c:pt>
                <c:pt idx="4">
                  <c:v>Культура и спорт</c:v>
                </c:pt>
                <c:pt idx="5">
                  <c:v>Торговля и общественное питание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542</c:v>
                </c:pt>
                <c:pt idx="1">
                  <c:v>342</c:v>
                </c:pt>
                <c:pt idx="2">
                  <c:v>290</c:v>
                </c:pt>
                <c:pt idx="3">
                  <c:v>92</c:v>
                </c:pt>
                <c:pt idx="4">
                  <c:v>32</c:v>
                </c:pt>
                <c:pt idx="5">
                  <c:v>13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356063745620312"/>
          <c:y val="0.15726696872388171"/>
          <c:w val="0.41846488088510503"/>
          <c:h val="0.75893414859455477"/>
        </c:manualLayout>
      </c:layout>
      <c:txPr>
        <a:bodyPr/>
        <a:lstStyle/>
        <a:p>
          <a:pPr>
            <a:defRPr b="0" i="1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F22B6-9F59-410C-A787-F52F0B2E4CF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75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DCB1-050C-4EAB-AB4F-E7AEC0BA7E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847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D1904-3775-475F-B259-B6EA7C651046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241425"/>
            <a:ext cx="53578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776790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6" y="942975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68752-F146-4122-8B02-B7392AC1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13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68752-F146-4122-8B02-B7392AC1BE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77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60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23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83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97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82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58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7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5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742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7B52-0142-4A9B-BB33-072880687C7C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BB18-C2E1-4DA5-91F5-B8143684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979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544820"/>
            <a:ext cx="9144000" cy="17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752935" y="767593"/>
            <a:ext cx="7708902" cy="1753412"/>
            <a:chOff x="1375235" y="3205993"/>
            <a:chExt cx="7708902" cy="1753412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1438729" y="3205993"/>
              <a:ext cx="7645408" cy="163211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5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srgbClr val="C0000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375235" y="3286383"/>
              <a:ext cx="7369629" cy="16730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ru-RU" sz="48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ОТЧЕТ ОТДЕЛА ПО ОРАЩЕНИЯМИ ГРАЖДАН</a:t>
              </a:r>
              <a:endPara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892635" y="2812293"/>
            <a:ext cx="7670802" cy="1632113"/>
            <a:chOff x="1375235" y="3129793"/>
            <a:chExt cx="7670802" cy="1632113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00629" y="3129793"/>
              <a:ext cx="7645408" cy="163211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5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srgbClr val="C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75235" y="3286383"/>
              <a:ext cx="7369629" cy="8211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48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III </a:t>
              </a:r>
              <a:r>
                <a:rPr lang="ru-RU" sz="48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квартал</a:t>
              </a:r>
              <a:endPara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939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5498" y="1358901"/>
          <a:ext cx="7797800" cy="346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450"/>
                <a:gridCol w="1949450"/>
                <a:gridCol w="1949450"/>
                <a:gridCol w="1949450"/>
              </a:tblGrid>
              <a:tr h="8328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Обращения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Доля,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к АППГ,%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63426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Поступило всего (письменные обращения, в том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числе с использованием электронных каналов связи)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1373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+19,9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30200" y="167642"/>
            <a:ext cx="8483600" cy="8343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69899" y="162241"/>
            <a:ext cx="8089901" cy="663259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3048000" algn="l"/>
              </a:tabLst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Отчет о работе отдела по обращениями </a:t>
            </a:r>
          </a:p>
          <a:p>
            <a:pPr algn="ctr">
              <a:tabLst>
                <a:tab pos="3048000" algn="l"/>
              </a:tabLst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граждан в </a:t>
            </a:r>
            <a:r>
              <a:rPr lang="en-US" sz="2400" b="1" i="1" dirty="0" smtClean="0">
                <a:solidFill>
                  <a:srgbClr val="800000"/>
                </a:solidFill>
                <a:latin typeface="Georgia" pitchFamily="18" charset="0"/>
              </a:rPr>
              <a:t>III </a:t>
            </a: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квартале 2019 года</a:t>
            </a:r>
            <a:endParaRPr lang="ru-RU" sz="24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544820"/>
            <a:ext cx="9144000" cy="17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0" y="5499105"/>
            <a:ext cx="6888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ОТДЕЛ ПО РАБОТЕ С ОБРАЩЕНИЯМИ ГРАЖДАН</a:t>
            </a:r>
            <a:endParaRPr lang="ru-RU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3700" y="558800"/>
          <a:ext cx="83185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5544820"/>
            <a:ext cx="9144000" cy="17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6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2301" y="165095"/>
          <a:ext cx="7975600" cy="52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193"/>
                <a:gridCol w="1834877"/>
                <a:gridCol w="1553530"/>
              </a:tblGrid>
              <a:tr h="511314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Тематика вопросов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вопросов всего, шт.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Доля, %</a:t>
                      </a:r>
                      <a:endParaRPr lang="ru-RU" dirty="0"/>
                    </a:p>
                  </a:txBody>
                  <a:tcPr anchor="ctr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и архитектура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39,5%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Жилье и имущественные</a:t>
                      </a:r>
                      <a:r>
                        <a:rPr lang="ru-RU" baseline="0" dirty="0" smtClean="0"/>
                        <a:t> отношения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r>
                        <a:rPr lang="ru-RU" dirty="0" smtClean="0"/>
                        <a:t>%</a:t>
                      </a:r>
                      <a:endParaRPr lang="ru-RU" dirty="0" smtClean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Коммунальное хозяйство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5,2%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15,2%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безнадзорных</a:t>
                      </a:r>
                      <a:r>
                        <a:rPr lang="ru-RU" baseline="0" dirty="0" smtClean="0"/>
                        <a:t> животных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Оказание материальной помощи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1,7%</a:t>
                      </a:r>
                      <a:endParaRPr lang="ru-RU" dirty="0"/>
                    </a:p>
                  </a:txBody>
                  <a:tcPr anchor="ctr" anchorCtr="1"/>
                </a:tc>
              </a:tr>
              <a:tr h="51131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Разрешение</a:t>
                      </a:r>
                      <a:r>
                        <a:rPr lang="ru-RU" baseline="0" dirty="0" smtClean="0"/>
                        <a:t> на совершение сделки с имуществом несовершеннолетних граждан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Торговля и питание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0,9%</a:t>
                      </a:r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Здравоохранение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0,4%</a:t>
                      </a:r>
                      <a:endParaRPr lang="ru-RU" dirty="0" smtClean="0"/>
                    </a:p>
                  </a:txBody>
                  <a:tcPr anchor="ctr" anchorCtr="1"/>
                </a:tc>
              </a:tr>
              <a:tr h="327004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вопросы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</a:t>
                      </a:r>
                      <a:r>
                        <a:rPr lang="ru-RU" dirty="0" smtClean="0"/>
                        <a:t>%</a:t>
                      </a:r>
                      <a:endParaRPr lang="ru-RU" dirty="0" smtClean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544820"/>
            <a:ext cx="9144000" cy="17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4543</TotalTime>
  <Words>150</Words>
  <Application>Microsoft Office PowerPoint</Application>
  <PresentationFormat>Экран (16:10)</PresentationFormat>
  <Paragraphs>65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gerasimov</dc:creator>
  <cp:lastModifiedBy>User</cp:lastModifiedBy>
  <cp:revision>742</cp:revision>
  <cp:lastPrinted>2019-01-15T14:25:23Z</cp:lastPrinted>
  <dcterms:created xsi:type="dcterms:W3CDTF">2017-02-15T12:22:29Z</dcterms:created>
  <dcterms:modified xsi:type="dcterms:W3CDTF">2019-10-14T11:43:06Z</dcterms:modified>
</cp:coreProperties>
</file>